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83" r:id="rId2"/>
    <p:sldId id="284" r:id="rId3"/>
    <p:sldId id="285" r:id="rId4"/>
    <p:sldId id="286" r:id="rId5"/>
    <p:sldId id="288" r:id="rId6"/>
    <p:sldId id="287" r:id="rId7"/>
    <p:sldId id="289" r:id="rId8"/>
    <p:sldId id="279" r:id="rId9"/>
    <p:sldId id="282" r:id="rId10"/>
    <p:sldId id="290" r:id="rId11"/>
    <p:sldId id="260" r:id="rId12"/>
    <p:sldId id="281" r:id="rId13"/>
    <p:sldId id="278" r:id="rId14"/>
    <p:sldId id="280" r:id="rId15"/>
    <p:sldId id="292" r:id="rId16"/>
    <p:sldId id="29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8" autoAdjust="0"/>
    <p:restoredTop sz="94624"/>
  </p:normalViewPr>
  <p:slideViewPr>
    <p:cSldViewPr>
      <p:cViewPr varScale="1">
        <p:scale>
          <a:sx n="71" d="100"/>
          <a:sy n="71" d="100"/>
        </p:scale>
        <p:origin x="66" y="324"/>
      </p:cViewPr>
      <p:guideLst>
        <p:guide orient="horz" pos="17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DD3EE-2A5B-454A-9D60-9649048B7940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4C0E2-A453-40EC-9FBC-01B3D54B12F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96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0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46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5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5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3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5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9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0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59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99792" y="6453336"/>
            <a:ext cx="3744416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Semantics4FAIR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F44E4-AD5C-48DE-8113-07D866BF3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14.jpe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4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emf"/><Relationship Id="rId7" Type="http://schemas.openxmlformats.org/officeDocument/2006/relationships/image" Target="../media/image18.jpeg"/><Relationship Id="rId12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685800" y="172582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Usage-oriented semantic enrichment of open </a:t>
            </a:r>
            <a:r>
              <a:rPr lang="en-US" dirty="0" smtClean="0"/>
              <a:t>data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755576" y="3284983"/>
            <a:ext cx="7632848" cy="164841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Journée de lancement - 20 janvier 2020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sz="1600" dirty="0" smtClean="0">
                <a:solidFill>
                  <a:srgbClr val="002060"/>
                </a:solidFill>
              </a:rPr>
              <a:t>Nathalie Aussenac-Gilles (IRIT – CNRS) - aussenac@irit.fr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4" name="Picture 2" descr="D:\Christophe\Recherches\SEMANTIC4FAIR\LogoS4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0266"/>
            <a:ext cx="3480810" cy="1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2476500" cy="590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11" y="5849039"/>
            <a:ext cx="820464" cy="764695"/>
          </a:xfrm>
          <a:prstGeom prst="rect">
            <a:avLst/>
          </a:prstGeom>
        </p:spPr>
      </p:pic>
      <p:pic>
        <p:nvPicPr>
          <p:cNvPr id="10" name="Picture 10" descr="RÃ©sultat de recherche d'images pour &quot;nouveau logo CNRM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547" y="5869517"/>
            <a:ext cx="713382" cy="7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22" y="5839960"/>
            <a:ext cx="827831" cy="81852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31" y="5863656"/>
            <a:ext cx="799158" cy="7192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455" y="5849039"/>
            <a:ext cx="717801" cy="748476"/>
          </a:xfrm>
          <a:prstGeom prst="rect">
            <a:avLst/>
          </a:prstGeom>
        </p:spPr>
      </p:pic>
      <p:pic>
        <p:nvPicPr>
          <p:cNvPr id="14" name="Picture 8" descr="Appel Ã  Workshops 2019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03" y="5423835"/>
            <a:ext cx="745702" cy="120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9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Pourquoi les métadonnées </a:t>
            </a:r>
            <a:br>
              <a:rPr lang="fr-FR" sz="3600" dirty="0" smtClean="0"/>
            </a:br>
            <a:r>
              <a:rPr lang="fr-FR" sz="3600" dirty="0" smtClean="0"/>
              <a:t>sont-elles un problème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Différences de vocabulaire </a:t>
            </a:r>
            <a:r>
              <a:rPr lang="fr-FR" dirty="0" smtClean="0"/>
              <a:t>pour décrire les données</a:t>
            </a:r>
          </a:p>
          <a:p>
            <a:pPr lvl="1"/>
            <a:r>
              <a:rPr lang="fr-FR" dirty="0" smtClean="0"/>
              <a:t>Mots-clés des utilisateurs de rang &gt;0 </a:t>
            </a:r>
          </a:p>
          <a:p>
            <a:pPr lvl="1"/>
            <a:r>
              <a:rPr lang="fr-FR" dirty="0" smtClean="0"/>
              <a:t>Jargon des utilisateurs de rang0</a:t>
            </a:r>
          </a:p>
          <a:p>
            <a:pPr lvl="1"/>
            <a:endParaRPr lang="fr-FR" dirty="0" smtClean="0"/>
          </a:p>
          <a:p>
            <a:r>
              <a:rPr lang="fr-FR" dirty="0" smtClean="0">
                <a:solidFill>
                  <a:srgbClr val="C00000"/>
                </a:solidFill>
              </a:rPr>
              <a:t>Différences dans la nature des informations </a:t>
            </a:r>
            <a:r>
              <a:rPr lang="fr-FR" dirty="0" smtClean="0"/>
              <a:t>associées aux données</a:t>
            </a:r>
          </a:p>
          <a:p>
            <a:pPr lvl="1"/>
            <a:r>
              <a:rPr lang="fr-FR" dirty="0" smtClean="0"/>
              <a:t>Mesures, quantifieurs, échantillonnage spatio-temporel, etc. propre à chaque usage</a:t>
            </a:r>
          </a:p>
          <a:p>
            <a:pPr lvl="1"/>
            <a:r>
              <a:rPr lang="fr-FR" dirty="0" smtClean="0"/>
              <a:t>Rang des données : une même source peut fournir des données brutes et des données dérivées (pour des usages de rang &gt;0)</a:t>
            </a:r>
          </a:p>
          <a:p>
            <a:pPr lvl="1"/>
            <a:r>
              <a:rPr lang="fr-FR" dirty="0" smtClean="0">
                <a:solidFill>
                  <a:srgbClr val="0070C0"/>
                </a:solidFill>
              </a:rPr>
              <a:t>Comment minimiser la distance entre les caractéristiques des données produites (pas toujours de rang0) et celles du besoin de l’utilisateur ?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Joindre 17"/>
          <p:cNvSpPr/>
          <p:nvPr/>
        </p:nvSpPr>
        <p:spPr>
          <a:xfrm>
            <a:off x="1026562" y="2579943"/>
            <a:ext cx="2644718" cy="3081305"/>
          </a:xfrm>
          <a:prstGeom prst="flowChartCol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AutoShape 6" descr="RÃ©sultat de recherche d'images pour &quot;logo MSHS-T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Ã©sultat de recherche d'images pour &quot;nouveau logo CNR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63" y="5551741"/>
            <a:ext cx="631083" cy="6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418" y="5551741"/>
            <a:ext cx="701201" cy="63108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551741"/>
            <a:ext cx="605218" cy="631082"/>
          </a:xfrm>
          <a:prstGeom prst="rect">
            <a:avLst/>
          </a:prstGeom>
        </p:spPr>
      </p:pic>
      <p:pic>
        <p:nvPicPr>
          <p:cNvPr id="13" name="Picture 2" descr="D:\Christophe\Recherches\SEMANTIC4FAIR\LogoS4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0266"/>
            <a:ext cx="3480810" cy="1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590622" y="193735"/>
            <a:ext cx="4812223" cy="1121421"/>
          </a:xfrm>
        </p:spPr>
        <p:txBody>
          <a:bodyPr>
            <a:noAutofit/>
          </a:bodyPr>
          <a:lstStyle/>
          <a:p>
            <a:r>
              <a:rPr lang="fr-FR" sz="3200" dirty="0" smtClean="0"/>
              <a:t>Passer </a:t>
            </a:r>
            <a:r>
              <a:rPr lang="fr-FR" sz="3200" dirty="0"/>
              <a:t>de OPEN à FAIR </a:t>
            </a:r>
            <a:br>
              <a:rPr lang="fr-FR" sz="3200" dirty="0"/>
            </a:br>
            <a:r>
              <a:rPr lang="fr-FR" sz="3200" dirty="0">
                <a:solidFill>
                  <a:srgbClr val="FF0000"/>
                </a:solidFill>
              </a:rPr>
              <a:t>en </a:t>
            </a:r>
            <a:r>
              <a:rPr lang="fr-FR" sz="3200" dirty="0" err="1">
                <a:solidFill>
                  <a:srgbClr val="FF0000"/>
                </a:solidFill>
              </a:rPr>
              <a:t>sémantisant</a:t>
            </a:r>
            <a:r>
              <a:rPr lang="fr-FR" sz="3200" dirty="0">
                <a:solidFill>
                  <a:srgbClr val="FF0000"/>
                </a:solidFill>
              </a:rPr>
              <a:t> les usages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15" y="1781172"/>
            <a:ext cx="827831" cy="8185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9765" y="3875480"/>
            <a:ext cx="2649399" cy="8373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8" y="2361525"/>
            <a:ext cx="820464" cy="764695"/>
          </a:xfrm>
          <a:prstGeom prst="rect">
            <a:avLst/>
          </a:prstGeom>
        </p:spPr>
      </p:pic>
      <p:pic>
        <p:nvPicPr>
          <p:cNvPr id="20" name="Imag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59" y="2835802"/>
            <a:ext cx="941687" cy="84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367343" y="1855049"/>
            <a:ext cx="4348673" cy="425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Producteurs de données scientifiques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50981" y="5960376"/>
            <a:ext cx="4348673" cy="396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Utilisateurs de données </a:t>
            </a:r>
            <a:endParaRPr lang="fr-FR" dirty="0"/>
          </a:p>
        </p:txBody>
      </p:sp>
      <p:grpSp>
        <p:nvGrpSpPr>
          <p:cNvPr id="19" name="Groupe 18"/>
          <p:cNvGrpSpPr/>
          <p:nvPr/>
        </p:nvGrpSpPr>
        <p:grpSpPr>
          <a:xfrm>
            <a:off x="1026562" y="2371050"/>
            <a:ext cx="2714327" cy="820500"/>
            <a:chOff x="4314824" y="2478843"/>
            <a:chExt cx="2714327" cy="820500"/>
          </a:xfrm>
        </p:grpSpPr>
        <p:sp>
          <p:nvSpPr>
            <p:cNvPr id="29" name="Organigramme : Disque magnétique 28"/>
            <p:cNvSpPr/>
            <p:nvPr/>
          </p:nvSpPr>
          <p:spPr>
            <a:xfrm>
              <a:off x="6182730" y="2478843"/>
              <a:ext cx="846421" cy="79679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Prévisions météo</a:t>
              </a:r>
              <a:endParaRPr lang="fr-FR" sz="1200" dirty="0"/>
            </a:p>
          </p:txBody>
        </p:sp>
        <p:sp>
          <p:nvSpPr>
            <p:cNvPr id="30" name="Organigramme : Disque magnétique 29"/>
            <p:cNvSpPr/>
            <p:nvPr/>
          </p:nvSpPr>
          <p:spPr>
            <a:xfrm>
              <a:off x="4314824" y="2478843"/>
              <a:ext cx="1017059" cy="820500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Mesures</a:t>
              </a:r>
            </a:p>
            <a:p>
              <a:pPr algn="ctr"/>
              <a:r>
                <a:rPr lang="fr-FR" sz="1200" dirty="0" smtClean="0"/>
                <a:t>Observations</a:t>
              </a:r>
            </a:p>
          </p:txBody>
        </p:sp>
        <p:sp>
          <p:nvSpPr>
            <p:cNvPr id="31" name="Organigramme : Disque magnétique 30"/>
            <p:cNvSpPr/>
            <p:nvPr/>
          </p:nvSpPr>
          <p:spPr>
            <a:xfrm>
              <a:off x="5340234" y="2490694"/>
              <a:ext cx="834022" cy="78494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/>
                <a:t>M</a:t>
              </a:r>
              <a:r>
                <a:rPr lang="fr-FR" sz="1200" dirty="0" err="1" smtClean="0"/>
                <a:t>odèlesmétéo</a:t>
              </a:r>
              <a:endParaRPr lang="fr-FR" sz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026562" y="2371050"/>
            <a:ext cx="2724510" cy="832351"/>
            <a:chOff x="4624878" y="1561503"/>
            <a:chExt cx="2724510" cy="832351"/>
          </a:xfrm>
        </p:grpSpPr>
        <p:sp>
          <p:nvSpPr>
            <p:cNvPr id="15" name="Organigramme : Disque magnétique 14"/>
            <p:cNvSpPr/>
            <p:nvPr/>
          </p:nvSpPr>
          <p:spPr>
            <a:xfrm>
              <a:off x="6494492" y="1561503"/>
              <a:ext cx="854896" cy="796797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Prévisions météo</a:t>
              </a:r>
              <a:endParaRPr lang="fr-FR" sz="1200" dirty="0"/>
            </a:p>
          </p:txBody>
        </p:sp>
        <p:sp>
          <p:nvSpPr>
            <p:cNvPr id="25" name="Organigramme : Disque magnétique 24"/>
            <p:cNvSpPr/>
            <p:nvPr/>
          </p:nvSpPr>
          <p:spPr>
            <a:xfrm>
              <a:off x="4624878" y="1561503"/>
              <a:ext cx="1027242" cy="820500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Mesures</a:t>
              </a:r>
            </a:p>
            <a:p>
              <a:pPr algn="ctr"/>
              <a:r>
                <a:rPr lang="fr-FR" sz="1200" dirty="0" smtClean="0"/>
                <a:t>Observations</a:t>
              </a:r>
            </a:p>
          </p:txBody>
        </p:sp>
        <p:sp>
          <p:nvSpPr>
            <p:cNvPr id="26" name="Organigramme : Disque magnétique 25"/>
            <p:cNvSpPr/>
            <p:nvPr/>
          </p:nvSpPr>
          <p:spPr>
            <a:xfrm>
              <a:off x="5652120" y="1573354"/>
              <a:ext cx="842372" cy="820500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err="1"/>
                <a:t>M</a:t>
              </a:r>
              <a:r>
                <a:rPr lang="fr-FR" sz="1200" dirty="0" err="1" smtClean="0"/>
                <a:t>odèlesmétéo</a:t>
              </a:r>
              <a:endParaRPr lang="fr-FR" sz="1200" dirty="0"/>
            </a:p>
          </p:txBody>
        </p:sp>
      </p:grpSp>
      <p:sp>
        <p:nvSpPr>
          <p:cNvPr id="23" name="Organigramme : Préparation 22"/>
          <p:cNvSpPr/>
          <p:nvPr/>
        </p:nvSpPr>
        <p:spPr>
          <a:xfrm>
            <a:off x="254882" y="5493042"/>
            <a:ext cx="1296144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Besoins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35" name="Organigramme : Préparation 34"/>
          <p:cNvSpPr/>
          <p:nvPr/>
        </p:nvSpPr>
        <p:spPr>
          <a:xfrm>
            <a:off x="1551026" y="5493042"/>
            <a:ext cx="1449231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Pratiques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36" name="Organigramme : Préparation 35"/>
          <p:cNvSpPr/>
          <p:nvPr/>
        </p:nvSpPr>
        <p:spPr>
          <a:xfrm>
            <a:off x="3018121" y="5493042"/>
            <a:ext cx="1881898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terminologie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426598" y="2918460"/>
            <a:ext cx="401641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Différences de conception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Différences de vocabulaires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Comprendre les données disponibles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Identifier les données en réponse à un besoin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endParaRPr lang="fr-FR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Étude des pollens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Prévisions météo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40838" y="6104392"/>
            <a:ext cx="2133600" cy="268139"/>
          </a:xfrm>
        </p:spPr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11</a:t>
            </a:fld>
            <a:endParaRPr lang="en-US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66" y="296357"/>
            <a:ext cx="869468" cy="88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8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457201" y="1772816"/>
            <a:ext cx="742716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C00000"/>
                </a:solidFill>
              </a:rPr>
              <a:t>Valorisation des données scientifiques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FF0000"/>
                </a:solidFill>
              </a:rPr>
              <a:t>MeteoFrance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solidFill>
                  <a:srgbClr val="002060"/>
                </a:solidFill>
              </a:rPr>
              <a:t>dans un contexte concurrentiel (GAFA, </a:t>
            </a:r>
            <a:r>
              <a:rPr lang="fr-FR" sz="2000" dirty="0" err="1" smtClean="0">
                <a:solidFill>
                  <a:srgbClr val="002060"/>
                </a:solidFill>
              </a:rPr>
              <a:t>crowdsourcing</a:t>
            </a:r>
            <a:r>
              <a:rPr lang="fr-FR" sz="2000" dirty="0" smtClean="0">
                <a:solidFill>
                  <a:srgbClr val="002060"/>
                </a:solidFill>
              </a:rPr>
              <a:t> …)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</a:rPr>
              <a:t>Passer de données Open à des données FAIR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400" dirty="0" smtClean="0">
                <a:solidFill>
                  <a:srgbClr val="002060"/>
                </a:solidFill>
              </a:rPr>
              <a:t>Adaptation aux multiples communautés </a:t>
            </a:r>
            <a:r>
              <a:rPr lang="fr-FR" sz="2000" dirty="0" smtClean="0">
                <a:solidFill>
                  <a:srgbClr val="002060"/>
                </a:solidFill>
              </a:rPr>
              <a:t>d’utilisateurs</a:t>
            </a:r>
          </a:p>
          <a:p>
            <a:endParaRPr lang="fr-FR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C00000"/>
                </a:solidFill>
              </a:rPr>
              <a:t>Etudier et comprendre les pratiques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rgbClr val="C00000"/>
                </a:solidFill>
              </a:rPr>
              <a:t>Mettre les technologies sémantiques au service du FAIR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>
              <a:solidFill>
                <a:srgbClr val="002060"/>
              </a:solidFill>
            </a:endParaRPr>
          </a:p>
        </p:txBody>
      </p:sp>
      <p:pic>
        <p:nvPicPr>
          <p:cNvPr id="5" name="Picture 2" descr="D:\Christophe\Recherches\SEMANTIC4FAIR\LogoS4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0266"/>
            <a:ext cx="3480810" cy="1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7"/>
          <p:cNvSpPr txBox="1">
            <a:spLocks/>
          </p:cNvSpPr>
          <p:nvPr/>
        </p:nvSpPr>
        <p:spPr>
          <a:xfrm>
            <a:off x="3590622" y="193735"/>
            <a:ext cx="4812223" cy="112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>
                <a:solidFill>
                  <a:srgbClr val="C00000"/>
                </a:solidFill>
              </a:rPr>
              <a:t>Enjeux - hypothèses</a:t>
            </a:r>
            <a:endParaRPr lang="fr-FR" sz="3600" dirty="0">
              <a:solidFill>
                <a:srgbClr val="C0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087" y="378884"/>
            <a:ext cx="827831" cy="8185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613" y="1962185"/>
            <a:ext cx="820464" cy="76469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90" y="4941168"/>
            <a:ext cx="911613" cy="925076"/>
          </a:xfrm>
          <a:prstGeom prst="rect">
            <a:avLst/>
          </a:prstGeom>
        </p:spPr>
      </p:pic>
      <p:pic>
        <p:nvPicPr>
          <p:cNvPr id="10" name="Picture 10" descr="RÃ©sultat de recherche d'images pour &quot;nouveau logo CNRM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809" y="3894870"/>
            <a:ext cx="662071" cy="6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99" y="3099370"/>
            <a:ext cx="735632" cy="6620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77" y="3502989"/>
            <a:ext cx="634936" cy="662070"/>
          </a:xfrm>
          <a:prstGeom prst="rect">
            <a:avLst/>
          </a:prstGeom>
        </p:spPr>
      </p:pic>
      <p:pic>
        <p:nvPicPr>
          <p:cNvPr id="13" name="Picture 8" descr="Appel Ã  Workshops 2019 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56107"/>
            <a:ext cx="807734" cy="1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4719" y="136682"/>
            <a:ext cx="5050904" cy="878178"/>
          </a:xfrm>
        </p:spPr>
        <p:txBody>
          <a:bodyPr>
            <a:normAutofit/>
          </a:bodyPr>
          <a:lstStyle/>
          <a:p>
            <a:r>
              <a:rPr lang="fr-FR" dirty="0" smtClean="0"/>
              <a:t>Approche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6867" r="6146" b="9035"/>
          <a:stretch/>
        </p:blipFill>
        <p:spPr bwMode="auto">
          <a:xfrm>
            <a:off x="2219948" y="1628800"/>
            <a:ext cx="4041617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32" y="3915329"/>
            <a:ext cx="2088232" cy="659996"/>
          </a:xfrm>
          <a:prstGeom prst="rect">
            <a:avLst/>
          </a:prstGeom>
        </p:spPr>
      </p:pic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67" y="3068960"/>
            <a:ext cx="703450" cy="762657"/>
          </a:xfrm>
        </p:spPr>
      </p:pic>
      <p:pic>
        <p:nvPicPr>
          <p:cNvPr id="10" name="Picture 2" descr="D:\Christophe\Recherches\SEMANTIC4FAIR\LogoS4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0274"/>
            <a:ext cx="3480810" cy="1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Appel Ã  Workshops 2019 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56" y="4804497"/>
            <a:ext cx="807734" cy="13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61348" y="5418553"/>
            <a:ext cx="2484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Analyse ergonomique des usages et besoins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7" y="2003850"/>
            <a:ext cx="1321381" cy="9396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26" y="1014860"/>
            <a:ext cx="827831" cy="818529"/>
          </a:xfrm>
          <a:prstGeom prst="rect">
            <a:avLst/>
          </a:prstGeom>
        </p:spPr>
      </p:pic>
      <p:pic>
        <p:nvPicPr>
          <p:cNvPr id="16" name="Picture 10" descr="RÃ©sultat de recherche d'images pour &quot;nouveau logo CNRM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065" y="6119942"/>
            <a:ext cx="557161" cy="5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863" y="6111980"/>
            <a:ext cx="619066" cy="5571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58" y="6111980"/>
            <a:ext cx="534326" cy="55716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57652" y="1642537"/>
            <a:ext cx="131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Ontologies</a:t>
            </a:r>
            <a:endParaRPr lang="fr-FR" dirty="0" smtClean="0">
              <a:solidFill>
                <a:srgbClr val="002060"/>
              </a:solidFill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10" y="1556787"/>
            <a:ext cx="618081" cy="57606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" y="5595037"/>
            <a:ext cx="1321381" cy="93969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79592" y="5225705"/>
            <a:ext cx="131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Ontologies</a:t>
            </a:r>
            <a:endParaRPr lang="fr-FR" dirty="0" smtClean="0">
              <a:solidFill>
                <a:srgbClr val="00206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815346" y="3068960"/>
            <a:ext cx="0" cy="2068958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02703" y="119916"/>
            <a:ext cx="5050904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Questions de recherche</a:t>
            </a:r>
            <a:endParaRPr lang="fr-FR" sz="3600" dirty="0"/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t="6867" r="6146" b="9035"/>
          <a:stretch/>
        </p:blipFill>
        <p:spPr bwMode="auto">
          <a:xfrm>
            <a:off x="179512" y="1842638"/>
            <a:ext cx="3600400" cy="44275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08" y="3374784"/>
            <a:ext cx="869468" cy="882309"/>
          </a:xfrm>
          <a:prstGeom prst="rect">
            <a:avLst/>
          </a:prstGeom>
        </p:spPr>
      </p:pic>
      <p:pic>
        <p:nvPicPr>
          <p:cNvPr id="10" name="Picture 2" descr="D:\Christophe\Recherches\SEMANTIC4FAIR\LogoS4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0266"/>
            <a:ext cx="3480810" cy="131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591" y="216649"/>
            <a:ext cx="827831" cy="81852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572000" y="2276872"/>
            <a:ext cx="439248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Construction d’ontologies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Alignement complexes d’ontologies</a:t>
            </a:r>
            <a:endParaRPr lang="fr-FR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« </a:t>
            </a:r>
            <a:r>
              <a:rPr lang="fr-FR" dirty="0" err="1" smtClean="0">
                <a:solidFill>
                  <a:srgbClr val="002060"/>
                </a:solidFill>
              </a:rPr>
              <a:t>Sémantiser</a:t>
            </a:r>
            <a:r>
              <a:rPr lang="fr-FR" dirty="0" smtClean="0">
                <a:solidFill>
                  <a:srgbClr val="002060"/>
                </a:solidFill>
              </a:rPr>
              <a:t> » les données disponibles &gt; </a:t>
            </a:r>
            <a:r>
              <a:rPr lang="fr-FR" dirty="0" err="1" smtClean="0">
                <a:solidFill>
                  <a:srgbClr val="FF0000"/>
                </a:solidFill>
              </a:rPr>
              <a:t>triplification</a:t>
            </a:r>
            <a:endParaRPr lang="fr-FR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Collecter les besoins sur l’usage de données &gt; </a:t>
            </a:r>
            <a:r>
              <a:rPr lang="fr-FR" dirty="0" err="1" smtClean="0">
                <a:solidFill>
                  <a:srgbClr val="FF0000"/>
                </a:solidFill>
              </a:rPr>
              <a:t>méthodo</a:t>
            </a:r>
            <a:r>
              <a:rPr lang="fr-FR" dirty="0" smtClean="0">
                <a:solidFill>
                  <a:srgbClr val="FF0000"/>
                </a:solidFill>
              </a:rPr>
              <a:t> ergo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FF0000"/>
                </a:solidFill>
              </a:rPr>
              <a:t>Evaluation dans deux domaines </a:t>
            </a:r>
            <a:r>
              <a:rPr lang="fr-FR" dirty="0">
                <a:solidFill>
                  <a:srgbClr val="002060"/>
                </a:solidFill>
              </a:rPr>
              <a:t>&gt; </a:t>
            </a:r>
            <a:r>
              <a:rPr lang="fr-FR" dirty="0" smtClean="0">
                <a:solidFill>
                  <a:srgbClr val="002060"/>
                </a:solidFill>
              </a:rPr>
              <a:t>portail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800" y="4257093"/>
            <a:ext cx="1660169" cy="524705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du projet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44980"/>
              </p:ext>
            </p:extLst>
          </p:nvPr>
        </p:nvGraphicFramePr>
        <p:xfrm>
          <a:off x="323528" y="2060848"/>
          <a:ext cx="8363271" cy="3537574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4595039"/>
                <a:gridCol w="949577"/>
                <a:gridCol w="936104"/>
                <a:gridCol w="936104"/>
                <a:gridCol w="946447"/>
              </a:tblGrid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                                         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Semestre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1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Semestre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2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Semestre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3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Semestre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</a:tr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</a:t>
                      </a:r>
                      <a:r>
                        <a:rPr lang="en-US" sz="1600" dirty="0" smtClean="0">
                          <a:effectLst/>
                        </a:rPr>
                        <a:t>1: </a:t>
                      </a:r>
                      <a:r>
                        <a:rPr lang="en-US" sz="1600" dirty="0" err="1" smtClean="0">
                          <a:effectLst/>
                        </a:rPr>
                        <a:t>Etat</a:t>
                      </a:r>
                      <a:r>
                        <a:rPr lang="en-US" sz="1600" dirty="0" smtClean="0">
                          <a:effectLst/>
                        </a:rPr>
                        <a:t> de </a:t>
                      </a:r>
                      <a:r>
                        <a:rPr lang="en-US" sz="1600" dirty="0" err="1" smtClean="0">
                          <a:effectLst/>
                        </a:rPr>
                        <a:t>l’art</a:t>
                      </a:r>
                      <a:r>
                        <a:rPr lang="en-US" sz="1600" dirty="0" smtClean="0">
                          <a:effectLst/>
                        </a:rPr>
                        <a:t> sur Ontologies et </a:t>
                      </a:r>
                      <a:r>
                        <a:rPr lang="en-US" sz="1600" dirty="0" err="1" smtClean="0">
                          <a:effectLst/>
                        </a:rPr>
                        <a:t>portails</a:t>
                      </a:r>
                      <a:r>
                        <a:rPr lang="en-US" sz="1600" dirty="0" smtClean="0">
                          <a:effectLst/>
                        </a:rPr>
                        <a:t> sur </a:t>
                      </a:r>
                      <a:r>
                        <a:rPr lang="en-US" sz="1600" dirty="0" err="1" smtClean="0">
                          <a:effectLst/>
                        </a:rPr>
                        <a:t>l’environnement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200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</a:tr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2: </a:t>
                      </a:r>
                      <a:r>
                        <a:rPr lang="en-US" sz="1600" dirty="0" err="1" smtClean="0">
                          <a:effectLst/>
                        </a:rPr>
                        <a:t>Analyse</a:t>
                      </a:r>
                      <a:r>
                        <a:rPr lang="en-US" sz="1600" dirty="0" smtClean="0">
                          <a:effectLst/>
                        </a:rPr>
                        <a:t> des </a:t>
                      </a:r>
                      <a:r>
                        <a:rPr lang="en-US" sz="1600" dirty="0" err="1" smtClean="0">
                          <a:effectLst/>
                        </a:rPr>
                        <a:t>pratiques</a:t>
                      </a:r>
                      <a:r>
                        <a:rPr lang="en-US" sz="1600" dirty="0" smtClean="0">
                          <a:effectLst/>
                        </a:rPr>
                        <a:t> et des </a:t>
                      </a:r>
                      <a:r>
                        <a:rPr lang="en-US" sz="1600" dirty="0" err="1" smtClean="0">
                          <a:effectLst/>
                        </a:rPr>
                        <a:t>besoins</a:t>
                      </a:r>
                      <a:r>
                        <a:rPr lang="en-US" sz="1600" baseline="0" dirty="0" smtClean="0">
                          <a:effectLst/>
                        </a:rPr>
                        <a:t> des 2 </a:t>
                      </a:r>
                      <a:r>
                        <a:rPr lang="en-US" sz="1600" baseline="0" dirty="0" err="1" smtClean="0">
                          <a:effectLst/>
                        </a:rPr>
                        <a:t>communautés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d’usagers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ciblées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fr-FR" sz="200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</a:tr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3: </a:t>
                      </a:r>
                      <a:r>
                        <a:rPr lang="en-US" sz="1600" dirty="0" smtClean="0">
                          <a:effectLst/>
                        </a:rPr>
                        <a:t>Construction de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plusieurs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ontologies de </a:t>
                      </a:r>
                      <a:r>
                        <a:rPr lang="en-US" sz="1600" dirty="0" err="1" smtClean="0">
                          <a:effectLst/>
                        </a:rPr>
                        <a:t>domaine</a:t>
                      </a:r>
                      <a:r>
                        <a:rPr lang="en-US" sz="1600" dirty="0" smtClean="0">
                          <a:effectLst/>
                        </a:rPr>
                        <a:t> pour </a:t>
                      </a:r>
                      <a:r>
                        <a:rPr lang="en-US" sz="1600" dirty="0" err="1" smtClean="0">
                          <a:effectLst/>
                        </a:rPr>
                        <a:t>décrire</a:t>
                      </a:r>
                      <a:r>
                        <a:rPr lang="en-US" sz="1600" dirty="0" smtClean="0">
                          <a:effectLst/>
                        </a:rPr>
                        <a:t> les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données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produites</a:t>
                      </a:r>
                      <a:r>
                        <a:rPr lang="en-US" sz="1600" baseline="0" dirty="0" smtClean="0">
                          <a:effectLst/>
                        </a:rPr>
                        <a:t> (</a:t>
                      </a:r>
                      <a:r>
                        <a:rPr lang="en-US" sz="1600" baseline="0" dirty="0" err="1" smtClean="0">
                          <a:effectLst/>
                        </a:rPr>
                        <a:t>ouvertes</a:t>
                      </a:r>
                      <a:r>
                        <a:rPr lang="en-US" sz="1600" baseline="0" dirty="0" smtClean="0">
                          <a:effectLst/>
                        </a:rPr>
                        <a:t>) et </a:t>
                      </a:r>
                      <a:r>
                        <a:rPr lang="en-US" sz="1600" baseline="0" dirty="0" err="1" smtClean="0">
                          <a:effectLst/>
                        </a:rPr>
                        <a:t>utilisées</a:t>
                      </a:r>
                      <a:r>
                        <a:rPr lang="en-US" sz="1600" baseline="0" dirty="0" smtClean="0">
                          <a:effectLst/>
                        </a:rPr>
                        <a:t> ; formalization de </a:t>
                      </a:r>
                      <a:r>
                        <a:rPr lang="en-US" sz="1600" baseline="0" dirty="0" err="1" smtClean="0">
                          <a:effectLst/>
                        </a:rPr>
                        <a:t>règles</a:t>
                      </a:r>
                      <a:r>
                        <a:rPr lang="en-US" sz="1600" baseline="0" dirty="0" smtClean="0">
                          <a:effectLst/>
                        </a:rPr>
                        <a:t> de </a:t>
                      </a:r>
                      <a:r>
                        <a:rPr lang="en-US" sz="1600" baseline="0" dirty="0" err="1" smtClean="0">
                          <a:effectLst/>
                        </a:rPr>
                        <a:t>mise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en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correspondance</a:t>
                      </a:r>
                      <a:r>
                        <a:rPr lang="en-US" sz="1600" baseline="0" dirty="0" smtClean="0">
                          <a:effectLst/>
                        </a:rPr>
                        <a:t> de </a:t>
                      </a:r>
                      <a:r>
                        <a:rPr lang="en-US" sz="1600" baseline="0" dirty="0" err="1" smtClean="0">
                          <a:effectLst/>
                        </a:rPr>
                        <a:t>ces</a:t>
                      </a:r>
                      <a:r>
                        <a:rPr lang="en-US" sz="1600" baseline="0" dirty="0" smtClean="0">
                          <a:effectLst/>
                        </a:rPr>
                        <a:t> ontologies</a:t>
                      </a:r>
                      <a:endParaRPr lang="fr-FR" sz="20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4: </a:t>
                      </a:r>
                      <a:r>
                        <a:rPr lang="en-US" sz="1600" dirty="0" err="1" smtClean="0">
                          <a:effectLst/>
                        </a:rPr>
                        <a:t>Mise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en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ligne</a:t>
                      </a:r>
                      <a:r>
                        <a:rPr lang="en-US" sz="1600" baseline="0" dirty="0" smtClean="0">
                          <a:effectLst/>
                        </a:rPr>
                        <a:t> des </a:t>
                      </a:r>
                      <a:r>
                        <a:rPr lang="en-US" sz="1600" baseline="0" dirty="0" err="1" smtClean="0">
                          <a:effectLst/>
                        </a:rPr>
                        <a:t>données</a:t>
                      </a:r>
                      <a:r>
                        <a:rPr lang="en-US" sz="1600" baseline="0" dirty="0" smtClean="0">
                          <a:effectLst/>
                        </a:rPr>
                        <a:t> “</a:t>
                      </a:r>
                      <a:r>
                        <a:rPr lang="en-US" sz="1600" baseline="0" dirty="0" err="1" smtClean="0">
                          <a:effectLst/>
                        </a:rPr>
                        <a:t>sémantisées</a:t>
                      </a:r>
                      <a:r>
                        <a:rPr lang="en-US" sz="1600" baseline="0" dirty="0" smtClean="0">
                          <a:effectLst/>
                        </a:rPr>
                        <a:t>” sous </a:t>
                      </a:r>
                      <a:r>
                        <a:rPr lang="en-US" sz="1600" baseline="0" dirty="0" err="1" smtClean="0">
                          <a:effectLst/>
                        </a:rPr>
                        <a:t>forme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d’entrepôts</a:t>
                      </a:r>
                      <a:r>
                        <a:rPr lang="en-US" sz="1600" baseline="0" dirty="0" smtClean="0">
                          <a:effectLst/>
                        </a:rPr>
                        <a:t> RDF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 5: </a:t>
                      </a:r>
                      <a:r>
                        <a:rPr lang="en-US" sz="1600" dirty="0" smtClean="0">
                          <a:effectLst/>
                        </a:rPr>
                        <a:t>Application</a:t>
                      </a:r>
                      <a:r>
                        <a:rPr lang="en-US" sz="1600" baseline="0" dirty="0" smtClean="0">
                          <a:effectLst/>
                        </a:rPr>
                        <a:t> aux </a:t>
                      </a:r>
                      <a:r>
                        <a:rPr lang="en-US" sz="1600" baseline="0" dirty="0" err="1" smtClean="0">
                          <a:effectLst/>
                        </a:rPr>
                        <a:t>deux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cas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baseline="0" dirty="0" err="1" smtClean="0">
                          <a:effectLst/>
                        </a:rPr>
                        <a:t>d’étude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rgbClr val="0070C0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</a:endParaRPr>
                    </a:p>
                  </a:txBody>
                  <a:tcPr marL="32385" marR="32385" marT="32385" marB="3238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Agenda de l’après-midi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14h00 - 14h30 Pratiques d'utilisation des données et besoins en matière d'accessibilité FAIR : cas de l'ambroisie (Yves </a:t>
            </a:r>
            <a:r>
              <a:rPr lang="fr-FR" alt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Auda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, OMP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14h30 - 15h00 Solution adoptée dans Semantics4FAIR : approche ergonomique et sémantique (Pascal Gaillard, MSHS-T et Nathalie Aussenac-Gilles, IRIT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t>(15h00 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15h15 - </a:t>
            </a:r>
            <a:r>
              <a:rPr lang="fr-FR" altLang="fr-FR">
                <a:solidFill>
                  <a:srgbClr val="000000"/>
                </a:solidFill>
                <a:latin typeface="Arial" panose="020B0604020202020204" pitchFamily="34" charset="0"/>
              </a:rPr>
              <a:t>Pause </a:t>
            </a:r>
            <a:r>
              <a:rPr lang="fr-FR" altLang="fr-FR" smtClean="0">
                <a:solidFill>
                  <a:srgbClr val="000000"/>
                </a:solidFill>
                <a:latin typeface="Arial" panose="020B0604020202020204" pitchFamily="34" charset="0"/>
              </a:rPr>
              <a:t>Café)</a:t>
            </a:r>
            <a:endParaRPr lang="fr-FR" altLang="fr-FR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15h15 - 15h45 Ontologies et données FAIR (Cassia </a:t>
            </a:r>
            <a:r>
              <a:rPr lang="fr-FR" alt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Trojahn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 et Amina </a:t>
            </a:r>
            <a:r>
              <a:rPr lang="fr-FR" alt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Annane</a:t>
            </a: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, IRIT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15h45 - 16h15 Enrichir une plateforme d'accès aux données, cas de la plateforme du SEDOO (François André, OMP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16h15 Conclusion 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discussion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sz="12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fr-FR" altLang="fr-FR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16h30 Réunion interne entre les membres du projet</a:t>
            </a:r>
            <a:endParaRPr lang="fr-FR" altLang="fr-FR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2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Contexte </a:t>
            </a:r>
          </a:p>
          <a:p>
            <a:r>
              <a:rPr lang="fr-FR" dirty="0" smtClean="0"/>
              <a:t>Appel Flash ANR sur la science </a:t>
            </a:r>
            <a:r>
              <a:rPr lang="fr-FR" dirty="0" smtClean="0"/>
              <a:t>ouverte</a:t>
            </a:r>
            <a:r>
              <a:rPr lang="fr-FR" smtClean="0"/>
              <a:t>: </a:t>
            </a:r>
          </a:p>
          <a:p>
            <a:pPr marL="457200" lvl="1" indent="0">
              <a:buNone/>
            </a:pPr>
            <a:r>
              <a:rPr lang="fr-FR" smtClean="0"/>
              <a:t>pratiques </a:t>
            </a:r>
            <a:r>
              <a:rPr lang="fr-FR" dirty="0" smtClean="0"/>
              <a:t>de recherche et science ouverte</a:t>
            </a:r>
            <a:endParaRPr lang="fr-FR" dirty="0" smtClean="0"/>
          </a:p>
          <a:p>
            <a:r>
              <a:rPr lang="fr-FR" dirty="0" smtClean="0"/>
              <a:t>Sujet formulé : passer de OPEN à FAIR en </a:t>
            </a:r>
            <a:r>
              <a:rPr lang="fr-FR" dirty="0" err="1" smtClean="0"/>
              <a:t>sémantisant</a:t>
            </a:r>
            <a:r>
              <a:rPr lang="fr-FR" dirty="0" smtClean="0"/>
              <a:t> avec les usages</a:t>
            </a:r>
          </a:p>
          <a:p>
            <a:r>
              <a:rPr lang="fr-FR" dirty="0"/>
              <a:t>C</a:t>
            </a:r>
            <a:r>
              <a:rPr lang="fr-FR" dirty="0" smtClean="0"/>
              <a:t>e qu’on prévoit de faire</a:t>
            </a:r>
          </a:p>
          <a:p>
            <a:pPr lvl="1"/>
            <a:r>
              <a:rPr lang="fr-FR" dirty="0" smtClean="0"/>
              <a:t>Objectifs, Méthodologie,  Planning</a:t>
            </a:r>
          </a:p>
          <a:p>
            <a:r>
              <a:rPr lang="fr-FR" dirty="0" smtClean="0"/>
              <a:t>Agenda de l’après midi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9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: </a:t>
            </a:r>
            <a:r>
              <a:rPr lang="fr-FR" dirty="0" err="1" smtClean="0"/>
              <a:t>DataNooS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Une alliance académique pour favoriser la science ouverte et le partage des données de la recherche </a:t>
            </a:r>
            <a:r>
              <a:rPr lang="fr-FR" dirty="0"/>
              <a:t>de l’université de Toulouse</a:t>
            </a:r>
            <a:endParaRPr lang="fr-FR" dirty="0" smtClean="0"/>
          </a:p>
          <a:p>
            <a:r>
              <a:rPr lang="fr-FR" dirty="0" smtClean="0"/>
              <a:t>19 laboratoires et structures, interdisciplinaire</a:t>
            </a:r>
          </a:p>
          <a:p>
            <a:r>
              <a:rPr lang="fr-FR" dirty="0" smtClean="0"/>
              <a:t>Chantier du RTRA STAE de 2019 à fin 2020</a:t>
            </a:r>
          </a:p>
          <a:p>
            <a:r>
              <a:rPr lang="fr-FR" dirty="0" smtClean="0"/>
              <a:t>Une effervescence autour de cas d’usage (UC)</a:t>
            </a:r>
          </a:p>
          <a:p>
            <a:endParaRPr lang="fr-FR" dirty="0" smtClean="0"/>
          </a:p>
          <a:p>
            <a:r>
              <a:rPr lang="fr-FR" dirty="0" smtClean="0"/>
              <a:t>UC2 : générer automatiquement une information (bulletins météo) accessible orientée usagers à partir de modèles météo</a:t>
            </a:r>
          </a:p>
        </p:txBody>
      </p:sp>
      <p:pic>
        <p:nvPicPr>
          <p:cNvPr id="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814" y="332656"/>
            <a:ext cx="1044142" cy="93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8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Contexte : les données </a:t>
            </a:r>
            <a:br>
              <a:rPr lang="fr-FR" dirty="0" smtClean="0"/>
            </a:br>
            <a:r>
              <a:rPr lang="fr-FR" dirty="0" smtClean="0"/>
              <a:t>de </a:t>
            </a:r>
            <a:r>
              <a:rPr lang="fr-FR" dirty="0" err="1" smtClean="0"/>
              <a:t>MétéoFrance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Démo : http://meteo.fr</a:t>
            </a:r>
          </a:p>
          <a:p>
            <a:endParaRPr lang="fr-FR" dirty="0"/>
          </a:p>
          <a:p>
            <a:r>
              <a:rPr lang="fr-FR" dirty="0" smtClean="0"/>
              <a:t>Données 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pécifiées POUR les usages de la science météo</a:t>
            </a:r>
          </a:p>
          <a:p>
            <a:pPr lvl="1"/>
            <a:r>
              <a:rPr lang="fr-FR" dirty="0"/>
              <a:t>Pas </a:t>
            </a:r>
            <a:r>
              <a:rPr lang="fr-FR" dirty="0" smtClean="0"/>
              <a:t>faciles </a:t>
            </a:r>
            <a:r>
              <a:rPr lang="fr-FR" dirty="0"/>
              <a:t>à trouver sur le site </a:t>
            </a:r>
            <a:r>
              <a:rPr lang="fr-FR" dirty="0" smtClean="0"/>
              <a:t>web de </a:t>
            </a:r>
            <a:r>
              <a:rPr lang="fr-FR" dirty="0"/>
              <a:t>la météo</a:t>
            </a:r>
          </a:p>
          <a:p>
            <a:pPr lvl="1"/>
            <a:r>
              <a:rPr lang="fr-FR" dirty="0" smtClean="0"/>
              <a:t>Présentées avec le « vocabulaire » et le savoir des météorologistes</a:t>
            </a:r>
          </a:p>
          <a:p>
            <a:pPr lvl="1"/>
            <a:endParaRPr lang="fr-FR" dirty="0"/>
          </a:p>
          <a:p>
            <a:r>
              <a:rPr lang="fr-FR" dirty="0" smtClean="0"/>
              <a:t>Vrai dans tous les domaines techniques et scientifiques</a:t>
            </a:r>
          </a:p>
          <a:p>
            <a:r>
              <a:rPr lang="fr-FR" dirty="0" smtClean="0">
                <a:solidFill>
                  <a:srgbClr val="C00000"/>
                </a:solidFill>
              </a:rPr>
              <a:t>Données METIER/DOMAINE pour les gens DU METIER/DOMAINE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68523"/>
            <a:ext cx="820464" cy="764695"/>
          </a:xfrm>
          <a:prstGeom prst="rect">
            <a:avLst/>
          </a:prstGeom>
        </p:spPr>
      </p:pic>
      <p:pic>
        <p:nvPicPr>
          <p:cNvPr id="5" name="Picture 10" descr="RÃ©sultat de recherche d'images pour &quot;nouveau logo CNR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3" y="452141"/>
            <a:ext cx="662071" cy="6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1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070" t="-3453" r="8010" b="3453"/>
          <a:stretch/>
        </p:blipFill>
        <p:spPr>
          <a:xfrm>
            <a:off x="755576" y="-171400"/>
            <a:ext cx="7632848" cy="6811082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222" y="115275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9212" b="5721"/>
          <a:stretch/>
        </p:blipFill>
        <p:spPr>
          <a:xfrm>
            <a:off x="35496" y="836712"/>
            <a:ext cx="9094600" cy="5404545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5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Contexte : Appel Flash</a:t>
            </a:r>
            <a:br>
              <a:rPr lang="fr-FR" dirty="0" smtClean="0"/>
            </a:br>
            <a:r>
              <a:rPr lang="fr-FR" sz="2200" dirty="0" smtClean="0"/>
              <a:t>Science </a:t>
            </a:r>
            <a:r>
              <a:rPr lang="fr-FR" sz="2200" dirty="0"/>
              <a:t>ouverte : pratiques de recherche et données ouvertes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4012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fr-FR" dirty="0"/>
              <a:t>L’objectif général </a:t>
            </a:r>
            <a:r>
              <a:rPr lang="fr-FR" dirty="0" smtClean="0"/>
              <a:t>: demander </a:t>
            </a:r>
            <a:r>
              <a:rPr lang="fr-FR" dirty="0"/>
              <a:t>à la communauté scientifique elle-même de proposer, domaine par domaine, discipline par discipline, spécialité par spécialité, </a:t>
            </a:r>
            <a:r>
              <a:rPr lang="fr-FR" dirty="0">
                <a:solidFill>
                  <a:srgbClr val="C00000"/>
                </a:solidFill>
              </a:rPr>
              <a:t>comment elle peut appliquer les principes de la science </a:t>
            </a:r>
            <a:r>
              <a:rPr lang="fr-FR" dirty="0" smtClean="0">
                <a:solidFill>
                  <a:srgbClr val="C00000"/>
                </a:solidFill>
              </a:rPr>
              <a:t>ouverte à </a:t>
            </a:r>
            <a:r>
              <a:rPr lang="fr-FR" dirty="0">
                <a:solidFill>
                  <a:srgbClr val="C00000"/>
                </a:solidFill>
              </a:rPr>
              <a:t>propos des données de la recherche</a:t>
            </a:r>
            <a:r>
              <a:rPr lang="fr-FR" dirty="0"/>
              <a:t>. </a:t>
            </a:r>
            <a:endParaRPr lang="fr-FR" dirty="0" smtClean="0"/>
          </a:p>
          <a:p>
            <a:r>
              <a:rPr lang="fr-FR" dirty="0" smtClean="0"/>
              <a:t>Exigences :</a:t>
            </a:r>
          </a:p>
          <a:p>
            <a:pPr lvl="1"/>
            <a:r>
              <a:rPr lang="fr-FR" dirty="0" smtClean="0"/>
              <a:t>convergence </a:t>
            </a:r>
            <a:r>
              <a:rPr lang="fr-FR" dirty="0"/>
              <a:t>internationale </a:t>
            </a:r>
          </a:p>
          <a:p>
            <a:pPr lvl="1"/>
            <a:r>
              <a:rPr lang="fr-FR" dirty="0" err="1" smtClean="0"/>
              <a:t>transposabilité</a:t>
            </a:r>
            <a:r>
              <a:rPr lang="fr-FR" dirty="0" smtClean="0"/>
              <a:t> </a:t>
            </a:r>
            <a:r>
              <a:rPr lang="fr-FR" dirty="0"/>
              <a:t>entre les </a:t>
            </a:r>
            <a:r>
              <a:rPr lang="fr-FR" dirty="0" smtClean="0"/>
              <a:t>disciplines </a:t>
            </a:r>
          </a:p>
          <a:p>
            <a:pPr lvl="1"/>
            <a:r>
              <a:rPr lang="fr-FR" dirty="0" smtClean="0"/>
              <a:t>articulation </a:t>
            </a:r>
            <a:r>
              <a:rPr lang="fr-FR" dirty="0"/>
              <a:t>avec les infrastructures nationales, européennes </a:t>
            </a:r>
            <a:r>
              <a:rPr lang="fr-FR" dirty="0" smtClean="0"/>
              <a:t>(feuille </a:t>
            </a:r>
            <a:r>
              <a:rPr lang="fr-FR" dirty="0"/>
              <a:t>de route ESFRI) ou internationales de </a:t>
            </a:r>
            <a:r>
              <a:rPr lang="fr-FR" dirty="0" smtClean="0"/>
              <a:t>recherche</a:t>
            </a:r>
          </a:p>
          <a:p>
            <a:r>
              <a:rPr lang="fr-FR" dirty="0" smtClean="0"/>
              <a:t>Contribuer </a:t>
            </a:r>
          </a:p>
          <a:p>
            <a:pPr lvl="1"/>
            <a:r>
              <a:rPr lang="fr-FR" dirty="0" smtClean="0"/>
              <a:t>1)au </a:t>
            </a:r>
            <a:r>
              <a:rPr lang="fr-FR" dirty="0"/>
              <a:t>financement de travaux permettant de produire des résultats activables par des communautés disciplinaires larges afin de faire progresser l’état de l’art et les pratiques</a:t>
            </a:r>
            <a:r>
              <a:rPr lang="fr-FR" dirty="0" smtClean="0"/>
              <a:t>;</a:t>
            </a:r>
          </a:p>
          <a:p>
            <a:pPr lvl="1"/>
            <a:r>
              <a:rPr lang="fr-FR" dirty="0" smtClean="0"/>
              <a:t>2)à </a:t>
            </a:r>
            <a:r>
              <a:rPr lang="fr-FR" dirty="0"/>
              <a:t>l’appropriation de cette démarche également par des communautés scientifiques historiquement peu structurées autour des données;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7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71916"/>
            <a:ext cx="24765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7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rganigramme : Joindre 17"/>
          <p:cNvSpPr/>
          <p:nvPr/>
        </p:nvSpPr>
        <p:spPr>
          <a:xfrm>
            <a:off x="1026562" y="3355190"/>
            <a:ext cx="2537326" cy="2378066"/>
          </a:xfrm>
          <a:prstGeom prst="flowChartCol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" name="AutoShape 6" descr="RÃ©sultat de recherche d'images pour &quot;logo MSHS-T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210445"/>
            <a:ext cx="8229600" cy="1143000"/>
          </a:xfrm>
        </p:spPr>
        <p:txBody>
          <a:bodyPr>
            <a:noAutofit/>
          </a:bodyPr>
          <a:lstStyle/>
          <a:p>
            <a:r>
              <a:rPr lang="fr-FR" sz="3600" dirty="0"/>
              <a:t>Projet : Passer de OPEN à FAIR </a:t>
            </a:r>
            <a:br>
              <a:rPr lang="fr-FR" sz="3600" dirty="0"/>
            </a:b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en </a:t>
            </a:r>
            <a:r>
              <a:rPr lang="fr-FR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sémantisant</a:t>
            </a: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les usages</a:t>
            </a:r>
            <a:endParaRPr lang="fr-FR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Espace réservé de la date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47" name="Espace réservé du pied de page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48" name="Espace réservé du numéro de diapositive 47"/>
          <p:cNvSpPr>
            <a:spLocks noGrp="1"/>
          </p:cNvSpPr>
          <p:nvPr>
            <p:ph type="sldNum" sz="quarter" idx="12"/>
          </p:nvPr>
        </p:nvSpPr>
        <p:spPr>
          <a:xfrm>
            <a:off x="6270483" y="6302916"/>
            <a:ext cx="2133600" cy="365125"/>
          </a:xfrm>
        </p:spPr>
        <p:txBody>
          <a:bodyPr/>
          <a:lstStyle/>
          <a:p>
            <a:fld id="{4BCF44E4-AD5C-48DE-8113-07D866BF31F7}" type="slidenum">
              <a:rPr lang="en-US" smtClean="0"/>
              <a:t>8</a:t>
            </a:fld>
            <a:endParaRPr lang="en-US"/>
          </a:p>
        </p:txBody>
      </p:sp>
      <p:sp>
        <p:nvSpPr>
          <p:cNvPr id="27" name="ZoneTexte 26"/>
          <p:cNvSpPr txBox="1"/>
          <p:nvPr/>
        </p:nvSpPr>
        <p:spPr>
          <a:xfrm>
            <a:off x="4651490" y="3469096"/>
            <a:ext cx="3727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Données ouvertes, sur le web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Entrepôts accessibles, pérennes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Comprendre les données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2060"/>
              </a:solidFill>
            </a:endParaRPr>
          </a:p>
          <a:p>
            <a:r>
              <a:rPr lang="fr-FR" dirty="0" smtClean="0">
                <a:solidFill>
                  <a:srgbClr val="C00000"/>
                </a:solidFill>
              </a:rPr>
              <a:t>-&gt; Rendre les données FAIR</a:t>
            </a:r>
            <a:endParaRPr lang="fr-FR" dirty="0">
              <a:solidFill>
                <a:srgbClr val="C00000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212944" y="5538702"/>
            <a:ext cx="6807328" cy="865930"/>
            <a:chOff x="271244" y="5841986"/>
            <a:chExt cx="6807328" cy="865930"/>
          </a:xfrm>
        </p:grpSpPr>
        <p:sp>
          <p:nvSpPr>
            <p:cNvPr id="24" name="Rectangle à coins arrondis 23"/>
            <p:cNvSpPr/>
            <p:nvPr/>
          </p:nvSpPr>
          <p:spPr>
            <a:xfrm>
              <a:off x="367343" y="6309320"/>
              <a:ext cx="4348673" cy="39651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Utilisateurs de données </a:t>
              </a:r>
              <a:endParaRPr lang="fr-FR" dirty="0"/>
            </a:p>
          </p:txBody>
        </p:sp>
        <p:sp>
          <p:nvSpPr>
            <p:cNvPr id="23" name="Organigramme : Préparation 22"/>
            <p:cNvSpPr/>
            <p:nvPr/>
          </p:nvSpPr>
          <p:spPr>
            <a:xfrm>
              <a:off x="271244" y="5841986"/>
              <a:ext cx="1296144" cy="374658"/>
            </a:xfrm>
            <a:prstGeom prst="flowChartPreparat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70C0"/>
                  </a:solidFill>
                </a:rPr>
                <a:t>Besoins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35" name="Organigramme : Préparation 34"/>
            <p:cNvSpPr/>
            <p:nvPr/>
          </p:nvSpPr>
          <p:spPr>
            <a:xfrm>
              <a:off x="1567388" y="5841986"/>
              <a:ext cx="1449231" cy="374658"/>
            </a:xfrm>
            <a:prstGeom prst="flowChartPreparat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70C0"/>
                  </a:solidFill>
                </a:rPr>
                <a:t>Pratiques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36" name="Organigramme : Préparation 35"/>
            <p:cNvSpPr/>
            <p:nvPr/>
          </p:nvSpPr>
          <p:spPr>
            <a:xfrm>
              <a:off x="3034483" y="5841986"/>
              <a:ext cx="1881898" cy="374658"/>
            </a:xfrm>
            <a:prstGeom prst="flowChartPreparation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solidFill>
                    <a:srgbClr val="0070C0"/>
                  </a:solidFill>
                </a:rPr>
                <a:t>terminologie</a:t>
              </a:r>
              <a:endParaRPr lang="fr-FR" sz="1400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à coins arrondis 20"/>
            <p:cNvSpPr/>
            <p:nvPr/>
          </p:nvSpPr>
          <p:spPr>
            <a:xfrm>
              <a:off x="4709790" y="6309319"/>
              <a:ext cx="2368782" cy="398597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Usagers de rang 1, 2, …</a:t>
              </a:r>
              <a:endParaRPr lang="fr-FR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271244" y="1593632"/>
            <a:ext cx="7028628" cy="1836686"/>
            <a:chOff x="367343" y="1283101"/>
            <a:chExt cx="7028628" cy="1836686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367343" y="1855049"/>
              <a:ext cx="4348673" cy="4258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Producteurs de données scientifiques</a:t>
              </a:r>
              <a:endParaRPr lang="fr-FR" dirty="0"/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1026563" y="2331320"/>
              <a:ext cx="2718544" cy="788467"/>
              <a:chOff x="4323810" y="2478843"/>
              <a:chExt cx="2705341" cy="796797"/>
            </a:xfrm>
          </p:grpSpPr>
          <p:sp>
            <p:nvSpPr>
              <p:cNvPr id="29" name="Organigramme : Disque magnétique 28"/>
              <p:cNvSpPr/>
              <p:nvPr/>
            </p:nvSpPr>
            <p:spPr>
              <a:xfrm>
                <a:off x="6182730" y="2478843"/>
                <a:ext cx="846421" cy="796797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météo</a:t>
                </a:r>
                <a:endParaRPr lang="fr-FR" sz="1200" dirty="0"/>
              </a:p>
            </p:txBody>
          </p:sp>
          <p:sp>
            <p:nvSpPr>
              <p:cNvPr id="30" name="Organigramme : Disque magnétique 29"/>
              <p:cNvSpPr/>
              <p:nvPr/>
            </p:nvSpPr>
            <p:spPr>
              <a:xfrm>
                <a:off x="4323810" y="2478843"/>
                <a:ext cx="1008073" cy="796797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Mesures</a:t>
                </a:r>
              </a:p>
              <a:p>
                <a:pPr algn="ctr"/>
                <a:endParaRPr lang="fr-FR" sz="1200" dirty="0" smtClean="0"/>
              </a:p>
            </p:txBody>
          </p:sp>
          <p:sp>
            <p:nvSpPr>
              <p:cNvPr id="31" name="Organigramme : Disque magnétique 30"/>
              <p:cNvSpPr/>
              <p:nvPr/>
            </p:nvSpPr>
            <p:spPr>
              <a:xfrm>
                <a:off x="5340234" y="2490694"/>
                <a:ext cx="834022" cy="784946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/>
              </a:p>
            </p:txBody>
          </p:sp>
        </p:grpSp>
        <p:sp>
          <p:nvSpPr>
            <p:cNvPr id="20" name="Rectangle à coins arrondis 19"/>
            <p:cNvSpPr/>
            <p:nvPr/>
          </p:nvSpPr>
          <p:spPr>
            <a:xfrm>
              <a:off x="5148064" y="1376179"/>
              <a:ext cx="2247907" cy="4258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Usagers de rang 0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3" name="Connecteur en angle 2"/>
            <p:cNvCxnSpPr>
              <a:stCxn id="16" idx="2"/>
              <a:endCxn id="29" idx="2"/>
            </p:cNvCxnSpPr>
            <p:nvPr/>
          </p:nvCxnSpPr>
          <p:spPr>
            <a:xfrm rot="16200000" flipH="1">
              <a:off x="2495812" y="2326810"/>
              <a:ext cx="444611" cy="352875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ngle 25"/>
            <p:cNvCxnSpPr>
              <a:stCxn id="20" idx="1"/>
            </p:cNvCxnSpPr>
            <p:nvPr/>
          </p:nvCxnSpPr>
          <p:spPr>
            <a:xfrm rot="10800000" flipV="1">
              <a:off x="2547154" y="1589125"/>
              <a:ext cx="2600910" cy="291781"/>
            </a:xfrm>
            <a:prstGeom prst="bentConnector3">
              <a:avLst>
                <a:gd name="adj1" fmla="val 9912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en angle 32"/>
            <p:cNvCxnSpPr>
              <a:stCxn id="29" idx="4"/>
            </p:cNvCxnSpPr>
            <p:nvPr/>
          </p:nvCxnSpPr>
          <p:spPr>
            <a:xfrm flipV="1">
              <a:off x="3745107" y="1802073"/>
              <a:ext cx="2691720" cy="923481"/>
            </a:xfrm>
            <a:prstGeom prst="bentConnector3">
              <a:avLst>
                <a:gd name="adj1" fmla="val 10013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2891519" y="1283101"/>
              <a:ext cx="1200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spécifient</a:t>
              </a:r>
              <a:endParaRPr lang="fr-FR" dirty="0">
                <a:solidFill>
                  <a:srgbClr val="0070C0"/>
                </a:solidFill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632668" y="2368672"/>
              <a:ext cx="103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utilisent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4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20/01/2020</a:t>
            </a:r>
            <a:endParaRPr lang="en-US"/>
          </a:p>
        </p:txBody>
      </p:sp>
      <p:sp>
        <p:nvSpPr>
          <p:cNvPr id="33" name="Espace réservé du pied de page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Semantics4FAIR</a:t>
            </a:r>
            <a:endParaRPr lang="en-US"/>
          </a:p>
        </p:txBody>
      </p:sp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F44E4-AD5C-48DE-8113-07D866BF31F7}" type="slidenum">
              <a:rPr lang="en-US" smtClean="0"/>
              <a:t>9</a:t>
            </a:fld>
            <a:endParaRPr lang="en-US"/>
          </a:p>
        </p:txBody>
      </p:sp>
      <p:sp>
        <p:nvSpPr>
          <p:cNvPr id="4" name="Organigramme : Joindre 3"/>
          <p:cNvSpPr/>
          <p:nvPr/>
        </p:nvSpPr>
        <p:spPr>
          <a:xfrm>
            <a:off x="1024822" y="3110498"/>
            <a:ext cx="2644718" cy="2694766"/>
          </a:xfrm>
          <a:prstGeom prst="flowChartCol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765" y="3875480"/>
            <a:ext cx="2649399" cy="837356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367343" y="1855049"/>
            <a:ext cx="4348673" cy="425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Producteurs de données scientifiques</a:t>
            </a:r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38735" y="6034243"/>
            <a:ext cx="4348673" cy="3965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Utilisateurs de données 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1026563" y="2331320"/>
            <a:ext cx="2718544" cy="788467"/>
            <a:chOff x="4323810" y="2478843"/>
            <a:chExt cx="2705341" cy="796797"/>
          </a:xfrm>
        </p:grpSpPr>
        <p:sp>
          <p:nvSpPr>
            <p:cNvPr id="9" name="Organigramme : Disque magnétique 8"/>
            <p:cNvSpPr/>
            <p:nvPr/>
          </p:nvSpPr>
          <p:spPr>
            <a:xfrm>
              <a:off x="6182730" y="2478843"/>
              <a:ext cx="846421" cy="79679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météo</a:t>
              </a:r>
              <a:endParaRPr lang="fr-FR" sz="1200" dirty="0"/>
            </a:p>
          </p:txBody>
        </p:sp>
        <p:sp>
          <p:nvSpPr>
            <p:cNvPr id="10" name="Organigramme : Disque magnétique 9"/>
            <p:cNvSpPr/>
            <p:nvPr/>
          </p:nvSpPr>
          <p:spPr>
            <a:xfrm>
              <a:off x="4323810" y="2478843"/>
              <a:ext cx="1008073" cy="796797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 smtClean="0"/>
                <a:t>Mesures</a:t>
              </a:r>
            </a:p>
            <a:p>
              <a:pPr algn="ctr"/>
              <a:endParaRPr lang="fr-FR" sz="1200" dirty="0" smtClean="0"/>
            </a:p>
          </p:txBody>
        </p:sp>
        <p:sp>
          <p:nvSpPr>
            <p:cNvPr id="11" name="Organigramme : Disque magnétique 10"/>
            <p:cNvSpPr/>
            <p:nvPr/>
          </p:nvSpPr>
          <p:spPr>
            <a:xfrm>
              <a:off x="5340234" y="2490694"/>
              <a:ext cx="834022" cy="784946"/>
            </a:xfrm>
            <a:prstGeom prst="flowChartMagneticDisk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</p:grpSp>
      <p:sp>
        <p:nvSpPr>
          <p:cNvPr id="12" name="Organigramme : Préparation 11"/>
          <p:cNvSpPr/>
          <p:nvPr/>
        </p:nvSpPr>
        <p:spPr>
          <a:xfrm>
            <a:off x="357196" y="5644980"/>
            <a:ext cx="1296144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Besoins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3" name="Organigramme : Préparation 12"/>
          <p:cNvSpPr/>
          <p:nvPr/>
        </p:nvSpPr>
        <p:spPr>
          <a:xfrm>
            <a:off x="1653340" y="5644980"/>
            <a:ext cx="1449231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Pratiques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4" name="Organigramme : Préparation 13"/>
          <p:cNvSpPr/>
          <p:nvPr/>
        </p:nvSpPr>
        <p:spPr>
          <a:xfrm>
            <a:off x="3120435" y="5644980"/>
            <a:ext cx="1881898" cy="374658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0070C0"/>
                </a:solidFill>
              </a:rPr>
              <a:t>terminologie</a:t>
            </a:r>
            <a:endParaRPr lang="fr-FR" sz="1400" dirty="0">
              <a:solidFill>
                <a:srgbClr val="0070C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3163" y="3248816"/>
            <a:ext cx="37273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Solutions classiques pour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Données ouvertes, sur le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Entrepôts accessibles, pérennes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2060"/>
                </a:solidFill>
              </a:rPr>
              <a:t>Portails, </a:t>
            </a:r>
            <a:r>
              <a:rPr lang="fr-FR" dirty="0" smtClean="0">
                <a:solidFill>
                  <a:srgbClr val="002060"/>
                </a:solidFill>
              </a:rPr>
              <a:t>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err="1" smtClean="0">
                <a:solidFill>
                  <a:srgbClr val="FF0000"/>
                </a:solidFill>
              </a:rPr>
              <a:t>Méta-données</a:t>
            </a:r>
            <a:endParaRPr lang="fr-FR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Formats </a:t>
            </a:r>
            <a:r>
              <a:rPr lang="fr-FR" dirty="0">
                <a:solidFill>
                  <a:srgbClr val="002060"/>
                </a:solidFill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Licences autorisant la réutilisation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Titre 7"/>
          <p:cNvSpPr txBox="1">
            <a:spLocks/>
          </p:cNvSpPr>
          <p:nvPr/>
        </p:nvSpPr>
        <p:spPr>
          <a:xfrm>
            <a:off x="367344" y="227438"/>
            <a:ext cx="8134044" cy="112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rgbClr val="C00000"/>
                </a:solidFill>
              </a:rPr>
              <a:t>Projet : Passer de OPEN à FAIR 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 </a:t>
            </a:r>
            <a:r>
              <a:rPr lang="fr-FR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sémantisant</a:t>
            </a:r>
            <a:r>
              <a:rPr lang="fr-FR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les usages</a:t>
            </a:r>
            <a:endParaRPr lang="fr-FR" sz="320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357196" y="1283101"/>
            <a:ext cx="7028628" cy="1836686"/>
            <a:chOff x="367343" y="1283101"/>
            <a:chExt cx="7028628" cy="1836686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367343" y="1855049"/>
              <a:ext cx="4348673" cy="4258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Producteurs de données scientifiques</a:t>
              </a:r>
              <a:endParaRPr lang="fr-FR" dirty="0"/>
            </a:p>
          </p:txBody>
        </p:sp>
        <p:grpSp>
          <p:nvGrpSpPr>
            <p:cNvPr id="21" name="Groupe 20"/>
            <p:cNvGrpSpPr/>
            <p:nvPr/>
          </p:nvGrpSpPr>
          <p:grpSpPr>
            <a:xfrm>
              <a:off x="1026563" y="2331320"/>
              <a:ext cx="2718544" cy="788467"/>
              <a:chOff x="4323810" y="2478843"/>
              <a:chExt cx="2705341" cy="796797"/>
            </a:xfrm>
          </p:grpSpPr>
          <p:sp>
            <p:nvSpPr>
              <p:cNvPr id="28" name="Organigramme : Disque magnétique 27"/>
              <p:cNvSpPr/>
              <p:nvPr/>
            </p:nvSpPr>
            <p:spPr>
              <a:xfrm>
                <a:off x="6182730" y="2478843"/>
                <a:ext cx="846421" cy="796797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météo</a:t>
                </a:r>
                <a:endParaRPr lang="fr-FR" sz="1200" dirty="0"/>
              </a:p>
            </p:txBody>
          </p:sp>
          <p:sp>
            <p:nvSpPr>
              <p:cNvPr id="29" name="Organigramme : Disque magnétique 28"/>
              <p:cNvSpPr/>
              <p:nvPr/>
            </p:nvSpPr>
            <p:spPr>
              <a:xfrm>
                <a:off x="4323810" y="2478843"/>
                <a:ext cx="1008073" cy="796797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200" dirty="0" smtClean="0"/>
                  <a:t>Mesures</a:t>
                </a:r>
              </a:p>
              <a:p>
                <a:pPr algn="ctr"/>
                <a:endParaRPr lang="fr-FR" sz="1200" dirty="0" smtClean="0"/>
              </a:p>
            </p:txBody>
          </p:sp>
          <p:sp>
            <p:nvSpPr>
              <p:cNvPr id="30" name="Organigramme : Disque magnétique 29"/>
              <p:cNvSpPr/>
              <p:nvPr/>
            </p:nvSpPr>
            <p:spPr>
              <a:xfrm>
                <a:off x="5340234" y="2490694"/>
                <a:ext cx="834022" cy="784946"/>
              </a:xfrm>
              <a:prstGeom prst="flowChartMagneticDisk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200" dirty="0"/>
              </a:p>
            </p:txBody>
          </p:sp>
        </p:grpSp>
        <p:sp>
          <p:nvSpPr>
            <p:cNvPr id="22" name="Rectangle à coins arrondis 21"/>
            <p:cNvSpPr/>
            <p:nvPr/>
          </p:nvSpPr>
          <p:spPr>
            <a:xfrm>
              <a:off x="5148064" y="1376179"/>
              <a:ext cx="2247907" cy="42589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Usagers de rang 0</a:t>
              </a:r>
              <a:endParaRPr lang="fr-FR" dirty="0">
                <a:solidFill>
                  <a:srgbClr val="002060"/>
                </a:solidFill>
              </a:endParaRPr>
            </a:p>
          </p:txBody>
        </p:sp>
        <p:cxnSp>
          <p:nvCxnSpPr>
            <p:cNvPr id="23" name="Connecteur en angle 22"/>
            <p:cNvCxnSpPr>
              <a:stCxn id="20" idx="2"/>
              <a:endCxn id="28" idx="2"/>
            </p:cNvCxnSpPr>
            <p:nvPr/>
          </p:nvCxnSpPr>
          <p:spPr>
            <a:xfrm rot="16200000" flipH="1">
              <a:off x="2495812" y="2326810"/>
              <a:ext cx="444611" cy="352875"/>
            </a:xfrm>
            <a:prstGeom prst="bentConnector2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en angle 23"/>
            <p:cNvCxnSpPr>
              <a:stCxn id="22" idx="1"/>
            </p:cNvCxnSpPr>
            <p:nvPr/>
          </p:nvCxnSpPr>
          <p:spPr>
            <a:xfrm rot="10800000" flipV="1">
              <a:off x="2547154" y="1589125"/>
              <a:ext cx="2600910" cy="291781"/>
            </a:xfrm>
            <a:prstGeom prst="bentConnector3">
              <a:avLst>
                <a:gd name="adj1" fmla="val 9912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ngle 24"/>
            <p:cNvCxnSpPr>
              <a:stCxn id="28" idx="4"/>
            </p:cNvCxnSpPr>
            <p:nvPr/>
          </p:nvCxnSpPr>
          <p:spPr>
            <a:xfrm flipV="1">
              <a:off x="3745107" y="1802073"/>
              <a:ext cx="2691720" cy="923481"/>
            </a:xfrm>
            <a:prstGeom prst="bentConnector3">
              <a:avLst>
                <a:gd name="adj1" fmla="val 10013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2891519" y="1283101"/>
              <a:ext cx="103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spécifie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632668" y="2368672"/>
              <a:ext cx="1030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utilise</a:t>
              </a:r>
              <a:endParaRPr lang="fr-FR" dirty="0"/>
            </a:p>
          </p:txBody>
        </p:sp>
      </p:grpSp>
      <p:sp>
        <p:nvSpPr>
          <p:cNvPr id="31" name="Rectangle à coins arrondis 30"/>
          <p:cNvSpPr/>
          <p:nvPr/>
        </p:nvSpPr>
        <p:spPr>
          <a:xfrm>
            <a:off x="4687408" y="6040612"/>
            <a:ext cx="2448272" cy="3901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Usagers de rang 1, 2,  …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759</Words>
  <Application>Microsoft Office PowerPoint</Application>
  <PresentationFormat>Affichage à l'écran (4:3)</PresentationFormat>
  <Paragraphs>233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</vt:lpstr>
      <vt:lpstr>Thème Office</vt:lpstr>
      <vt:lpstr>Usage-oriented semantic enrichment of open data</vt:lpstr>
      <vt:lpstr>Plan</vt:lpstr>
      <vt:lpstr>Contexte : DataNooS</vt:lpstr>
      <vt:lpstr>Contexte : les données  de MétéoFrance</vt:lpstr>
      <vt:lpstr>Présentation PowerPoint</vt:lpstr>
      <vt:lpstr>Présentation PowerPoint</vt:lpstr>
      <vt:lpstr>Contexte : Appel Flash Science ouverte : pratiques de recherche et données ouvertes </vt:lpstr>
      <vt:lpstr>Projet : Passer de OPEN à FAIR  en sémantisant les usages</vt:lpstr>
      <vt:lpstr> </vt:lpstr>
      <vt:lpstr>Pourquoi les métadonnées  sont-elles un problème ?</vt:lpstr>
      <vt:lpstr>Passer de OPEN à FAIR  en sémantisant les usages</vt:lpstr>
      <vt:lpstr>Présentation PowerPoint</vt:lpstr>
      <vt:lpstr>Approche</vt:lpstr>
      <vt:lpstr>Questions de recherche</vt:lpstr>
      <vt:lpstr>Planning du projet</vt:lpstr>
      <vt:lpstr>Agenda de l’après-midi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Baehr Christophe</dc:creator>
  <cp:lastModifiedBy>Nathalie Aussenac-Gilles</cp:lastModifiedBy>
  <cp:revision>92</cp:revision>
  <dcterms:created xsi:type="dcterms:W3CDTF">2018-11-30T14:33:46Z</dcterms:created>
  <dcterms:modified xsi:type="dcterms:W3CDTF">2020-02-18T21:41:39Z</dcterms:modified>
</cp:coreProperties>
</file>